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Poppins"/>
      <p:regular r:id="rId37"/>
      <p:bold r:id="rId38"/>
      <p:italic r:id="rId39"/>
      <p:boldItalic r:id="rId40"/>
    </p:embeddedFont>
    <p:embeddedFont>
      <p:font typeface="Poppins Medium"/>
      <p:regular r:id="rId41"/>
      <p:bold r:id="rId42"/>
      <p:italic r:id="rId43"/>
      <p:boldItalic r:id="rId44"/>
    </p:embeddedFont>
    <p:embeddedFont>
      <p:font typeface="Poppins SemiBold"/>
      <p:regular r:id="rId45"/>
      <p:bold r:id="rId46"/>
      <p:italic r:id="rId47"/>
      <p:boldItalic r:id="rId48"/>
    </p:embeddedFont>
    <p:embeddedFont>
      <p:font typeface="Poppins ExtraBold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42" Type="http://schemas.openxmlformats.org/officeDocument/2006/relationships/font" Target="fonts/PoppinsMedium-bold.fntdata"/><Relationship Id="rId41" Type="http://schemas.openxmlformats.org/officeDocument/2006/relationships/font" Target="fonts/PoppinsMedium-regular.fntdata"/><Relationship Id="rId44" Type="http://schemas.openxmlformats.org/officeDocument/2006/relationships/font" Target="fonts/PoppinsMedium-boldItalic.fntdata"/><Relationship Id="rId43" Type="http://schemas.openxmlformats.org/officeDocument/2006/relationships/font" Target="fonts/PoppinsMedium-italic.fntdata"/><Relationship Id="rId46" Type="http://schemas.openxmlformats.org/officeDocument/2006/relationships/font" Target="fonts/PoppinsSemiBold-bold.fntdata"/><Relationship Id="rId45" Type="http://schemas.openxmlformats.org/officeDocument/2006/relationships/font" Target="fonts/Poppins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SemiBold-boldItalic.fntdata"/><Relationship Id="rId47" Type="http://schemas.openxmlformats.org/officeDocument/2006/relationships/font" Target="fonts/PoppinsSemiBold-italic.fntdata"/><Relationship Id="rId49" Type="http://schemas.openxmlformats.org/officeDocument/2006/relationships/font" Target="fonts/Poppins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Poppins-regular.fntdata"/><Relationship Id="rId36" Type="http://schemas.openxmlformats.org/officeDocument/2006/relationships/slide" Target="slides/slide32.xml"/><Relationship Id="rId39" Type="http://schemas.openxmlformats.org/officeDocument/2006/relationships/font" Target="fonts/Poppins-italic.fntdata"/><Relationship Id="rId38" Type="http://schemas.openxmlformats.org/officeDocument/2006/relationships/font" Target="fonts/Poppins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PoppinsExtra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dad17e7c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dad17e7c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dad17e7c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dad17e7c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dad17e7c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dad17e7c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dad17e7c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dad17e7c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dad17e7c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dad17e7c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dad17e7c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dad17e7c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dad17e7c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dad17e7c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dad17e7c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dad17e7c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dad17e7c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dad17e7c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dad17e7c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4dad17e7c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77d38a23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77d38a23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dad17e7c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dad17e7c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dad17e7c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dad17e7c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dad17e7c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dad17e7c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dad17e7c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4dad17e7c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dad17e7c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dad17e7c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dad17e7c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dad17e7c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ac5f04a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ac5f04a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dad17e7c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dad17e7c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1c76372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41c76372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77d3219e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577d3219e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577d3219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577d3219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77d3219e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77d3219e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77d3219e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77d3219e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77d3219e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77d3219e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577d38a23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577d38a23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1c763720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1c763720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008d26b9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008d26b9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dad17e7c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dad17e7c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dad17e7c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dad17e7c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dad17e7c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dad17e7c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382200" y="1190225"/>
            <a:ext cx="5761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Te damos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la bienvenida!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382200" y="2975825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oppins"/>
                <a:ea typeface="Poppins"/>
                <a:cs typeface="Poppins"/>
                <a:sym typeface="Poppins"/>
              </a:rPr>
              <a:t>Tester de Accesibilidad Web</a:t>
            </a:r>
            <a:endParaRPr i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/>
        </p:nvSpPr>
        <p:spPr>
          <a:xfrm>
            <a:off x="677700" y="448275"/>
            <a:ext cx="7656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Error, defecto y falla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677700" y="1681775"/>
            <a:ext cx="77886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El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error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es una acción humana que produce un resultado incorrecto. 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El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defecto (Bug)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es la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manifestación de ese error en el código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La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falla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es la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manifestación del defecto al usar el sistema.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050" y="346325"/>
            <a:ext cx="4303900" cy="43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/>
          <p:nvPr/>
        </p:nvSpPr>
        <p:spPr>
          <a:xfrm>
            <a:off x="1544725" y="535625"/>
            <a:ext cx="5952300" cy="3855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905" y="605713"/>
            <a:ext cx="5753576" cy="3639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1251575" y="529950"/>
            <a:ext cx="6304200" cy="408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545" y="699425"/>
            <a:ext cx="5920186" cy="37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/>
        </p:nvSpPr>
        <p:spPr>
          <a:xfrm>
            <a:off x="677700" y="372075"/>
            <a:ext cx="7656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Tareas del tester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677700" y="1440400"/>
            <a:ext cx="7788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Confección de planes de prueba.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Entender los requerimientos o requisitos según normas.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Diseñar casos de prueba.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Establecer los ambientes de pruebas necesarios.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Realizar los casos de pruebas.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Informes de pruebas.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Reportes de defectos.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/>
        </p:nvSpPr>
        <p:spPr>
          <a:xfrm>
            <a:off x="677700" y="372075"/>
            <a:ext cx="7120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Cualidades de un Tester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677700" y="2278600"/>
            <a:ext cx="7788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Curiosidad.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Observación, detallismo.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Pensamiento lateral o razonamiento creativo.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Comunicación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Empatía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/>
        </p:nvSpPr>
        <p:spPr>
          <a:xfrm>
            <a:off x="1011600" y="448275"/>
            <a:ext cx="712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¿Te viste de tester?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987" y="1609325"/>
            <a:ext cx="3764026" cy="29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677700" y="372075"/>
            <a:ext cx="7656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Las 7 máximas!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677700" y="1440400"/>
            <a:ext cx="8423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AutoNum type="arabicPeriod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Las pruebas muestran la presencia de defectos, no su ausencia.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AutoNum type="arabicPeriod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Las pruebas exhaustivas son imposibles.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AutoNum type="arabicPeriod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Las pruebas tempranas ahorran tiempo y dinero.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AutoNum type="arabicPeriod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Los defectos se agrupan.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AutoNum type="arabicPeriod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Cuidado con la paradoja del pesticida.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AutoNum type="arabicPeriod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Las pruebas dependen del contexto.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AutoNum type="arabicPeriod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ausencia de errores es una falacia.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 txBox="1"/>
          <p:nvPr/>
        </p:nvSpPr>
        <p:spPr>
          <a:xfrm>
            <a:off x="677700" y="372075"/>
            <a:ext cx="71208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Testing Funcional vs Testing no Funcional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250" y="2338650"/>
            <a:ext cx="4373575" cy="2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1"/>
          <p:cNvSpPr txBox="1"/>
          <p:nvPr/>
        </p:nvSpPr>
        <p:spPr>
          <a:xfrm>
            <a:off x="677700" y="448275"/>
            <a:ext cx="7656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Scrum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4">
            <a:alphaModFix/>
          </a:blip>
          <a:srcRect b="12354" l="0" r="0" t="23200"/>
          <a:stretch/>
        </p:blipFill>
        <p:spPr>
          <a:xfrm>
            <a:off x="1031075" y="1515625"/>
            <a:ext cx="7081849" cy="29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La clase pasada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873800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2 - Clase 8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74275" y="19103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Testeando desde el UI Vol.2</a:t>
            </a:r>
            <a:endParaRPr b="1"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Tipografía y accesibilidad</a:t>
            </a:r>
            <a:endParaRPr b="1"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Herramientas de validación navegador</a:t>
            </a:r>
            <a:endParaRPr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2"/>
          <p:cNvSpPr txBox="1"/>
          <p:nvPr/>
        </p:nvSpPr>
        <p:spPr>
          <a:xfrm>
            <a:off x="677700" y="295875"/>
            <a:ext cx="7656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Backlog  Tablero kanban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425" y="2112075"/>
            <a:ext cx="6291157" cy="272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 txBox="1"/>
          <p:nvPr/>
        </p:nvSpPr>
        <p:spPr>
          <a:xfrm>
            <a:off x="204875" y="295875"/>
            <a:ext cx="8562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Modelo “Shift left a11y”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732" y="1313925"/>
            <a:ext cx="5912535" cy="354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204875" y="143475"/>
            <a:ext cx="8562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User Story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677700" y="1295300"/>
            <a:ext cx="7788600" cy="28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Como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usuario que hace uso de un lector de pantalla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necesito t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exto alternativo en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imágenes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informativas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para poder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entender toda la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información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importante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en una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página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1" i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Como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usuario que hace uso de un lector de pantalla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necesito que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todo el texto del enlace sea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significativo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para poder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navegar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más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fácilmente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1" i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Como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usuario con baja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visión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 deficiencia al color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necesito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indicadores de enlace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más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obvios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para poder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dónde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hacer clic en una 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página</a:t>
            </a:r>
            <a:r>
              <a:rPr b="1" i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/>
        </p:nvSpPr>
        <p:spPr>
          <a:xfrm>
            <a:off x="204875" y="143475"/>
            <a:ext cx="8562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Definición</a:t>
            </a: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 del “Done”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677700" y="1295300"/>
            <a:ext cx="7788600" cy="3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funcionalidad va a ser aprobada si es accesible.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Las opciones funcionan para el usuario con el uso de productos de apoyo.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Más estructurado, específico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Todas las tareas son finalizadas (user story)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Todas las pruebas fueron aprobadas (pruebas de usabilidad específica).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/>
        </p:nvSpPr>
        <p:spPr>
          <a:xfrm>
            <a:off x="677700" y="372075"/>
            <a:ext cx="7656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Algunos Métodos 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11" name="Google Shape;211;p36"/>
          <p:cNvSpPr txBox="1"/>
          <p:nvPr/>
        </p:nvSpPr>
        <p:spPr>
          <a:xfrm>
            <a:off x="677700" y="1440400"/>
            <a:ext cx="84231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manual de verificación y validación.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automatizado.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con tecnologías asistivas (lectores de pantalla: Windows/Chrome/NVDA).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de ratio de contraste de colores.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con teclado.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con zoom (200% y 400%).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9950" y="1320650"/>
            <a:ext cx="4664103" cy="35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/>
        </p:nvSpPr>
        <p:spPr>
          <a:xfrm>
            <a:off x="397800" y="449550"/>
            <a:ext cx="8348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Testeando en el UI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/>
        </p:nvSpPr>
        <p:spPr>
          <a:xfrm>
            <a:off x="459150" y="530650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Receso de 5’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889" y="1614150"/>
            <a:ext cx="4342225" cy="28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/>
        </p:nvSpPr>
        <p:spPr>
          <a:xfrm>
            <a:off x="459150" y="530650"/>
            <a:ext cx="82257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chemeClr val="dk1"/>
                </a:solidFill>
                <a:highlight>
                  <a:srgbClr val="CFE2F3"/>
                </a:highlight>
                <a:latin typeface="Poppins"/>
                <a:ea typeface="Poppins"/>
                <a:cs typeface="Poppins"/>
                <a:sym typeface="Poppins"/>
              </a:rPr>
              <a:t>Retomamos herramientas manuales de contraste y zoom según uso</a:t>
            </a:r>
            <a:endParaRPr sz="6900">
              <a:highlight>
                <a:srgbClr val="CFE2F3"/>
              </a:highlight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Hoy vimos!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35" name="Google Shape;235;p40"/>
          <p:cNvSpPr txBox="1"/>
          <p:nvPr/>
        </p:nvSpPr>
        <p:spPr>
          <a:xfrm>
            <a:off x="1873800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3 - Clase 9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6" name="Google Shape;236;p40"/>
          <p:cNvSpPr txBox="1"/>
          <p:nvPr/>
        </p:nvSpPr>
        <p:spPr>
          <a:xfrm>
            <a:off x="574275" y="18341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Conceptos básicos sobre Testing 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Funcionales / No funcionales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Hablemos de prioridades 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Retomamos herramientas manuales de contraste y zoom según uso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/>
        </p:nvSpPr>
        <p:spPr>
          <a:xfrm>
            <a:off x="1873800" y="2763700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Próxima clase</a:t>
            </a:r>
            <a:endParaRPr i="1"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104250" y="1004325"/>
            <a:ext cx="893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“Testeo manual, 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Mouse vs Teclado</a:t>
            </a: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”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1873800" y="2687500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Clase Nº09</a:t>
            </a:r>
            <a:endParaRPr i="1"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0" y="928125"/>
            <a:ext cx="9144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“</a:t>
            </a: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Conceptos Básicos 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del Testing</a:t>
            </a: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”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/>
        </p:nvSpPr>
        <p:spPr>
          <a:xfrm>
            <a:off x="574275" y="6768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Módulo 3 - Clase 10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574275" y="1757975"/>
            <a:ext cx="75054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Diferencias entre Mouse y Teclado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Lectores de pantalla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Foco y consideraciones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NVDA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De la experiencia a la clase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/>
        </p:nvSpPr>
        <p:spPr>
          <a:xfrm>
            <a:off x="890400" y="2416525"/>
            <a:ext cx="73632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en" sz="2000" u="sng">
                <a:latin typeface="Poppins"/>
                <a:ea typeface="Poppins"/>
                <a:cs typeface="Poppins"/>
                <a:sym typeface="Poppins"/>
              </a:rPr>
              <a:t>Hacer la autoevaluación 2</a:t>
            </a:r>
            <a:r>
              <a:rPr b="1" i="1" lang="en" sz="2000">
                <a:latin typeface="Poppins"/>
                <a:ea typeface="Poppins"/>
                <a:cs typeface="Poppins"/>
                <a:sym typeface="Poppins"/>
              </a:rPr>
              <a:t>;</a:t>
            </a: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 se libera el </a:t>
            </a: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sábado</a:t>
            </a: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.</a:t>
            </a:r>
            <a:endParaRPr i="1" sz="20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b="1" i="1" lang="en" sz="2000" u="sng">
                <a:latin typeface="Poppins"/>
                <a:ea typeface="Poppins"/>
                <a:cs typeface="Poppins"/>
                <a:sym typeface="Poppins"/>
              </a:rPr>
              <a:t>Instalar NVDA</a:t>
            </a: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 e ir </a:t>
            </a: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familiarizándose</a:t>
            </a: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 con la herramienta.</a:t>
            </a:r>
            <a:endParaRPr i="1" sz="20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4" name="Google Shape;254;p43"/>
          <p:cNvSpPr txBox="1"/>
          <p:nvPr/>
        </p:nvSpPr>
        <p:spPr>
          <a:xfrm>
            <a:off x="208625" y="1004325"/>
            <a:ext cx="869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Para la próxima clase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/>
        </p:nvSpPr>
        <p:spPr>
          <a:xfrm>
            <a:off x="3382200" y="1190225"/>
            <a:ext cx="5761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Gracias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por escuchar</a:t>
            </a: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!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60" name="Google Shape;260;p44"/>
          <p:cNvSpPr txBox="1"/>
          <p:nvPr/>
        </p:nvSpPr>
        <p:spPr>
          <a:xfrm>
            <a:off x="3382200" y="2975825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oppins"/>
                <a:ea typeface="Poppins"/>
                <a:cs typeface="Poppins"/>
                <a:sym typeface="Poppins"/>
              </a:rPr>
              <a:t>#democratizandolaaccesibilidad</a:t>
            </a:r>
            <a:endParaRPr i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Qué vamos a ver hoy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3 - Clase 9 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574275" y="17579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Conceptos básicos sobre Testing 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Funcionales / No funcionales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Hablemos de prioridades 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Retomamos herramientas manuales de contraste y zoom según uso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9950" y="1320650"/>
            <a:ext cx="4664103" cy="35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97800" y="449550"/>
            <a:ext cx="8348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¿Qué es el Testing?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/>
        </p:nvSpPr>
        <p:spPr>
          <a:xfrm>
            <a:off x="677700" y="448275"/>
            <a:ext cx="7656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El Testing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677700" y="1757975"/>
            <a:ext cx="77886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 testing de accesibilidad web o digital,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 igual que las pruebas de software,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son los métodos para validar que un producto cumple determinados requerimientos y niveles de conformidad. 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/>
        </p:nvSpPr>
        <p:spPr>
          <a:xfrm>
            <a:off x="677700" y="448275"/>
            <a:ext cx="7656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¿Qué es Probar?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677700" y="1757975"/>
            <a:ext cx="77886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Probar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una forma de evaluar la calidad de algo y de reducir el riesgo de fallos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un entorno de operaciones o en producción.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677700" y="448275"/>
            <a:ext cx="7656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¿Qué es la Calidad?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677700" y="1757975"/>
            <a:ext cx="77886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el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grado o nivel de operatividad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la que un sistema, producto, aplicación, etc…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satisface las necesidad pedidas y cumple ciertas expectativas de los usuarios finales.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677700" y="448275"/>
            <a:ext cx="7656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¿Por qué probamos?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677700" y="1757975"/>
            <a:ext cx="77886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Para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detectar errores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lo antes posible.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Verificar que el producto funcione acorde a lo requerido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Para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generar confianza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en el usuario final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